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1" roundtripDataSignature="AMtx7mild1wO0lXrr265Ovu7j4vwORp4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958ad1ed1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e958ad1ed1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958ad1ed1_0_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e958ad1ed1_0_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958ad1ed1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958ad1ed1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958ad1ed1_0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e958ad1ed1_0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958ad1ed1_0_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958ad1ed1_0_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958ad1ed1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e958ad1ed1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958ad1ed1_0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e958ad1ed1_0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958ad1ed1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e958ad1ed1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958ad1ed1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e958ad1ed1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958ad1ed1_0_1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e958ad1ed1_0_1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4c463652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94c463652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958ad1ed1_0_1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e958ad1ed1_0_1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958ad1ed1_0_1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e958ad1ed1_0_1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958ad1ed1_0_1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e958ad1ed1_0_1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958ad1ed1_0_1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e958ad1ed1_0_1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958ad1ed1_0_1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e958ad1ed1_0_1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958ad1ed1_0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e958ad1ed1_0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958ad1ed1_0_2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e958ad1ed1_0_2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958ad1ed1_0_2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e958ad1ed1_0_2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958ad1ed1_0_2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1e958ad1ed1_0_2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958ad1ed1_0_2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e958ad1ed1_0_2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958ad1ed1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958ad1ed1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958ad1ed1_0_2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e958ad1ed1_0_2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958ad1ed1_0_2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e958ad1ed1_0_2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958ad1ed1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e958ad1ed1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958ad1ed1_0_2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e958ad1ed1_0_2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958ad1ed1_0_2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958ad1ed1_0_2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958ad1ed1_0_2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e958ad1ed1_0_2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958ad1ed1_0_2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e958ad1ed1_0_2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95801b286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1e95801b286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95801b286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e95801b286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95801b286_0_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e95801b286_0_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958ad1ed1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958ad1ed1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95801b286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e95801b286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95801b286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e95801b286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95801b286_0_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1e95801b286_0_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95801b286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e95801b286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95801b286_0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e95801b286_0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95801b286_0_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e95801b286_0_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95801b286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1e95801b286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95801b286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e95801b286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95801b286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1e95801b286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95801b286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1e95801b286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958ad1ed1_0_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e958ad1ed1_0_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95801b286_0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e95801b286_0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95801b286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e95801b286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95801b286_0_1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e95801b286_0_1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95801b286_0_1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e95801b286_0_1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95801b286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1e95801b286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95801b286_0_1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1e95801b286_0_1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95801b286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1e95801b286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95801b286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1e95801b286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95801b286_0_1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1e95801b286_0_1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95801b286_0_1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1e95801b286_0_1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958ad1ed1_0_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e958ad1ed1_0_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95801b286_0_1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1e95801b286_0_1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95801b286_0_1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1e95801b286_0_1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95801b286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1e95801b286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95801b286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95801b286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95801b286_0_2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e95801b286_0_2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95801b286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1e95801b286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95801b286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1e95801b286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e95801b286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1e95801b286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95801b286_0_2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1e95801b286_0_2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95801b286_0_2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1e95801b286_0_2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958ad1ed1_0_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e958ad1ed1_0_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95801b286_0_2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1e95801b286_0_2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95801b286_0_2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1e95801b286_0_2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e95801b286_0_2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1e95801b286_0_2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95801b286_0_2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1e95801b286_0_2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958ad1ed1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e958ad1ed1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958ad1ed1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e958ad1ed1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7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Estruturas de Dados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958ad1ed1_0_6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Vimos que para acessar um dado num Array, desde que saibamos o index dele, é muito rápido, é apenas uma operação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porque, por ser sequencial, temos acesso direto ao endereço de memória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7" name="Google Shape;127;g1e958ad1ed1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e958ad1ed1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958ad1ed1_0_6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por que para inserirmos ou deletarmos um dado temos uma complexidade O(n)?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precisamos pensar na alocação de memória do computador, e como é utilizada para salvarmos dados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4" name="Google Shape;134;g1e958ad1ed1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958ad1ed1_0_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8ad1ed1_0_7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por que para inserirmos ou deletarmos um dado temos uma complexidade O(n)?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precisamos pensar na alocação de memória do computador, e como é utilizada para salvarmos dados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41" name="Google Shape;141;g1e958ad1ed1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958ad1ed1_0_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958ad1ed1_0_7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Caso de memória ao lado já alocada: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Precisamos copiar todo o Array para outro local da memória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48" name="Google Shape;148;g1e958ad1ed1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958ad1ed1_0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e958ad1ed1_0_78"/>
          <p:cNvSpPr/>
          <p:nvPr/>
        </p:nvSpPr>
        <p:spPr>
          <a:xfrm>
            <a:off x="112260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e958ad1ed1_0_78"/>
          <p:cNvSpPr/>
          <p:nvPr/>
        </p:nvSpPr>
        <p:spPr>
          <a:xfrm>
            <a:off x="193662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e958ad1ed1_0_78"/>
          <p:cNvSpPr/>
          <p:nvPr/>
        </p:nvSpPr>
        <p:spPr>
          <a:xfrm>
            <a:off x="275065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e958ad1ed1_0_78"/>
          <p:cNvSpPr/>
          <p:nvPr/>
        </p:nvSpPr>
        <p:spPr>
          <a:xfrm>
            <a:off x="356467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e958ad1ed1_0_78"/>
          <p:cNvSpPr/>
          <p:nvPr/>
        </p:nvSpPr>
        <p:spPr>
          <a:xfrm>
            <a:off x="438852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e958ad1ed1_0_78"/>
          <p:cNvSpPr/>
          <p:nvPr/>
        </p:nvSpPr>
        <p:spPr>
          <a:xfrm>
            <a:off x="520255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e958ad1ed1_0_78"/>
          <p:cNvSpPr/>
          <p:nvPr/>
        </p:nvSpPr>
        <p:spPr>
          <a:xfrm>
            <a:off x="602147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e958ad1ed1_0_78"/>
          <p:cNvSpPr/>
          <p:nvPr/>
        </p:nvSpPr>
        <p:spPr>
          <a:xfrm>
            <a:off x="1306950" y="3494275"/>
            <a:ext cx="384300" cy="405600"/>
          </a:xfrm>
          <a:prstGeom prst="ellipse">
            <a:avLst/>
          </a:prstGeom>
          <a:solidFill>
            <a:srgbClr val="ED145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e958ad1ed1_0_78"/>
          <p:cNvSpPr/>
          <p:nvPr/>
        </p:nvSpPr>
        <p:spPr>
          <a:xfrm>
            <a:off x="2120975" y="3494275"/>
            <a:ext cx="384300" cy="40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e958ad1ed1_0_78"/>
          <p:cNvSpPr/>
          <p:nvPr/>
        </p:nvSpPr>
        <p:spPr>
          <a:xfrm>
            <a:off x="2935000" y="3494275"/>
            <a:ext cx="384300" cy="4056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e958ad1ed1_0_78"/>
          <p:cNvSpPr/>
          <p:nvPr/>
        </p:nvSpPr>
        <p:spPr>
          <a:xfrm>
            <a:off x="3753938" y="3494275"/>
            <a:ext cx="384300" cy="405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e958ad1ed1_0_78"/>
          <p:cNvSpPr/>
          <p:nvPr/>
        </p:nvSpPr>
        <p:spPr>
          <a:xfrm>
            <a:off x="4456813" y="3397475"/>
            <a:ext cx="606600" cy="512100"/>
          </a:xfrm>
          <a:prstGeom prst="triangle">
            <a:avLst>
              <a:gd fmla="val 50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e958ad1ed1_0_78"/>
          <p:cNvSpPr/>
          <p:nvPr/>
        </p:nvSpPr>
        <p:spPr>
          <a:xfrm>
            <a:off x="5278188" y="3397475"/>
            <a:ext cx="606600" cy="5121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e958ad1ed1_0_78"/>
          <p:cNvSpPr/>
          <p:nvPr/>
        </p:nvSpPr>
        <p:spPr>
          <a:xfrm>
            <a:off x="6094675" y="3397475"/>
            <a:ext cx="606600" cy="512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958ad1ed1_0_9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Caso de memória ao lado já alocada livre: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Ainda assim, precisamos deslocar em média metade do Array para o lado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9" name="Google Shape;169;g1e958ad1ed1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958ad1ed1_0_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e958ad1ed1_0_98"/>
          <p:cNvSpPr/>
          <p:nvPr/>
        </p:nvSpPr>
        <p:spPr>
          <a:xfrm>
            <a:off x="112260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e958ad1ed1_0_98"/>
          <p:cNvSpPr/>
          <p:nvPr/>
        </p:nvSpPr>
        <p:spPr>
          <a:xfrm>
            <a:off x="193662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e958ad1ed1_0_98"/>
          <p:cNvSpPr/>
          <p:nvPr/>
        </p:nvSpPr>
        <p:spPr>
          <a:xfrm>
            <a:off x="275065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e958ad1ed1_0_98"/>
          <p:cNvSpPr/>
          <p:nvPr/>
        </p:nvSpPr>
        <p:spPr>
          <a:xfrm>
            <a:off x="356467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e958ad1ed1_0_98"/>
          <p:cNvSpPr/>
          <p:nvPr/>
        </p:nvSpPr>
        <p:spPr>
          <a:xfrm>
            <a:off x="438852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e958ad1ed1_0_98"/>
          <p:cNvSpPr/>
          <p:nvPr/>
        </p:nvSpPr>
        <p:spPr>
          <a:xfrm>
            <a:off x="5202550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e958ad1ed1_0_98"/>
          <p:cNvSpPr/>
          <p:nvPr/>
        </p:nvSpPr>
        <p:spPr>
          <a:xfrm>
            <a:off x="6021475" y="3312325"/>
            <a:ext cx="753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e958ad1ed1_0_98"/>
          <p:cNvSpPr/>
          <p:nvPr/>
        </p:nvSpPr>
        <p:spPr>
          <a:xfrm>
            <a:off x="1306950" y="3494275"/>
            <a:ext cx="384300" cy="405600"/>
          </a:xfrm>
          <a:prstGeom prst="ellipse">
            <a:avLst/>
          </a:prstGeom>
          <a:solidFill>
            <a:srgbClr val="ED145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e958ad1ed1_0_98"/>
          <p:cNvSpPr/>
          <p:nvPr/>
        </p:nvSpPr>
        <p:spPr>
          <a:xfrm>
            <a:off x="2120975" y="3494275"/>
            <a:ext cx="384300" cy="40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e958ad1ed1_0_98"/>
          <p:cNvSpPr/>
          <p:nvPr/>
        </p:nvSpPr>
        <p:spPr>
          <a:xfrm>
            <a:off x="2935000" y="3494275"/>
            <a:ext cx="384300" cy="4056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e958ad1ed1_0_98"/>
          <p:cNvSpPr/>
          <p:nvPr/>
        </p:nvSpPr>
        <p:spPr>
          <a:xfrm>
            <a:off x="3753938" y="3494275"/>
            <a:ext cx="384300" cy="405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958ad1ed1_0_11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verdade é que o Array, possui um tamanho fixo. Inclusive é possível gerar Arrays vazios com tamanho fixo. 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Cada inserção ou deleção, criamos um novo Array do zero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7" name="Google Shape;187;g1e958ad1ed1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958ad1ed1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958ad1ed1_0_135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Esse é o principal motivo pelo qual para grandes entradas de dados, não usamos Arrays, se tornaria inviável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pequenos valores de dados (pequenos para um computador) torna a vida do programados muito mais fácil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94" name="Google Shape;194;g1e958ad1ed1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e958ad1ed1_0_1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958ad1ed1_0_14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Disclaimer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o professor sempre diz: Programar é sempre um ato de trade-off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vezes, usamos uma estrutura de dados menos otimizada, que torna o código muito mais simples e legível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1" name="Google Shape;201;g1e958ad1ed1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958ad1ed1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958ad1ed1_0_14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Stack e Queue são estruturas bem parecidas, com uma pequena diferença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São estruturas que os valores só podem ser acessados em sua ordem específica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8" name="Google Shape;208;g1e958ad1ed1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e958ad1ed1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958ad1ed1_0_15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Stack: First in First Out (FIFO)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Queue: First in Last Out (FILO)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5" name="Google Shape;215;g1e958ad1ed1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e958ad1ed1_0_1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94c463652_0_656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são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Estrutura de dados são formas diferentes de armazenarmos dados nos nossos programas.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Quando estamos lidando com dados e transferências, é essencial usarmos a estrutura mais adequada, para termos a otimização de performance e de uso de memória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94c463652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94c463652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958ad1ed1_0_159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 caso de Pilhas e Filas, só podemos colocar ou tirar valores em sua ordem, não podemos acessar os outros.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2" name="Google Shape;222;g1e958ad1ed1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958ad1ed1_0_1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958ad1ed1_0_175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(Pilha)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9" name="Google Shape;229;g1e958ad1ed1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e958ad1ed1_0_1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e958ad1ed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00" y="1687699"/>
            <a:ext cx="5541447" cy="32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958ad1ed1_0_18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Queue (Fila)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7" name="Google Shape;237;g1e958ad1ed1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e958ad1ed1_0_1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e958ad1ed1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138" y="1853924"/>
            <a:ext cx="6572576" cy="3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958ad1ed1_0_165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5" name="Google Shape;245;g1e958ad1ed1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e958ad1ed1_0_16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1e958ad1ed1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e958ad1ed1_0_165"/>
          <p:cNvSpPr/>
          <p:nvPr/>
        </p:nvSpPr>
        <p:spPr>
          <a:xfrm>
            <a:off x="-40550" y="3045550"/>
            <a:ext cx="8686200" cy="10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e958ad1ed1_0_165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e958ad1ed1_0_165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g1e958ad1ed1_0_165"/>
          <p:cNvCxnSpPr/>
          <p:nvPr/>
        </p:nvCxnSpPr>
        <p:spPr>
          <a:xfrm flipH="1" rot="10800000">
            <a:off x="-83225" y="1466100"/>
            <a:ext cx="7257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g1e958ad1ed1_0_165"/>
          <p:cNvCxnSpPr/>
          <p:nvPr/>
        </p:nvCxnSpPr>
        <p:spPr>
          <a:xfrm flipH="1" rot="10800000">
            <a:off x="-83225" y="1729850"/>
            <a:ext cx="7257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958ad1ed1_0_19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Onde usamos Pilha e Fila??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8" name="Google Shape;258;g1e958ad1ed1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e958ad1ed1_0_1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958ad1ed1_0_19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Fila: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Mensageria (requests)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Ordem de execução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5" name="Google Shape;265;g1e958ad1ed1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e958ad1ed1_0_1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958ad1ed1_0_20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Stack e Queue (Pilha e Fila)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Pilha: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Execução de funções do programa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Análise sintática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2" name="Google Shape;272;g1e958ad1ed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e958ad1ed1_0_2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958ad1ed1_0_21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Linked List é uma estrutura de dados similar ao Array, em que temos uma ordem, e podemos acessar qualquer dado dentro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diferença é que ao invés de termos index para cada espaço, temos o primeiro espaço apenas, e dentro dele, o endereço para o próximo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9" name="Google Shape;279;g1e958ad1ed1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e958ad1ed1_0_2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958ad1ed1_0_216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6" name="Google Shape;286;g1e958ad1ed1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e958ad1ed1_0_2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1e958ad1ed1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675" y="1783748"/>
            <a:ext cx="6719500" cy="33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958ad1ed1_0_22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4" name="Google Shape;294;g1e958ad1ed1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e958ad1ed1_0_2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e958ad1ed1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e958ad1ed1_0_223"/>
          <p:cNvSpPr/>
          <p:nvPr/>
        </p:nvSpPr>
        <p:spPr>
          <a:xfrm>
            <a:off x="-40550" y="3045550"/>
            <a:ext cx="8686200" cy="10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e958ad1ed1_0_223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e958ad1ed1_0_223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g1e958ad1ed1_0_223"/>
          <p:cNvCxnSpPr/>
          <p:nvPr/>
        </p:nvCxnSpPr>
        <p:spPr>
          <a:xfrm flipH="1" rot="10800000">
            <a:off x="-51225" y="1978300"/>
            <a:ext cx="14085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958ad1ed1_0_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Dados x Informação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Qual a diferença entre Dados e Informação?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minimizamos o uso de dados?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958ad1ed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958ad1ed1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958ad1ed1_0_23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Linked List é muito mais rápida para inserção do que o Array, mas mais devagar para o acesso…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por que?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6" name="Google Shape;306;g1e958ad1ed1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e958ad1ed1_0_2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958ad1ed1_0_241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acesso ser mais devagar, é esperado, já que para acessar, por exemplo, o 6o dado, temos que passar por todos os outros dados antes, percorrendo o caminho dos endereços de próximo nó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3" name="Google Shape;313;g1e958ad1ed1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e958ad1ed1_0_2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958ad1ed1_0_24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Mas por que inserir e deletar dados é tão mais rápido?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0" name="Google Shape;320;g1e958ad1ed1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e958ad1ed1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958ad1ed1_0_253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7" name="Google Shape;327;g1e958ad1ed1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e958ad1ed1_0_2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e958ad1ed1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890449"/>
            <a:ext cx="8284699" cy="29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958ad1ed1_0_26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Nós não precisamos reescrever nem realocar nada em uma linked list, basta mudarmos para onde estamos apontando o next e conseguimos facilmente inserir um dado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Para deletar, é muito similar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5" name="Google Shape;335;g1e958ad1ed1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e958ad1ed1_0_2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958ad1ed1_0_266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2" name="Google Shape;342;g1e958ad1ed1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e958ad1ed1_0_2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1e958ad1ed1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75" y="2007824"/>
            <a:ext cx="8440900" cy="2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958ad1ed1_0_273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Tá… Mas essa é a singly-linked list, ou seja, uma lista que é unicamente ligada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a doubly-linked list, uma lista duplamente ligada?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0" name="Google Shape;350;g1e958ad1ed1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e958ad1ed1_0_2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95801b286_0_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Doubly </a:t>
            </a:r>
            <a:r>
              <a:rPr b="1" lang="en-US" sz="2200">
                <a:solidFill>
                  <a:srgbClr val="91A3AD"/>
                </a:solidFill>
              </a:rPr>
              <a:t>Linked List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Ela nos permite deletar um elemento sem precisar da </a:t>
            </a:r>
            <a:r>
              <a:rPr lang="en-US" sz="2200">
                <a:solidFill>
                  <a:srgbClr val="91A3AD"/>
                </a:solidFill>
              </a:rPr>
              <a:t>referência</a:t>
            </a:r>
            <a:r>
              <a:rPr lang="en-US" sz="2200">
                <a:solidFill>
                  <a:srgbClr val="91A3AD"/>
                </a:solidFill>
              </a:rPr>
              <a:t> do elemento anterior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Nos permite percorrer a lista nas duas direções, podendo ser levemente mais performática em alguns casos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7" name="Google Shape;357;g1e95801b28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e95801b286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95801b286_0_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É uma estrutura de dados de árvore, mas com apenas 2 possibilidades, esquerda ou direita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boa para inserir dados que possuem algum tipo de ordem natural, mas estão desordenados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4" name="Google Shape;364;g1e95801b28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e95801b286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95801b286_0_1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1" name="Google Shape;371;g1e95801b286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e95801b286_0_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1e95801b286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0608"/>
            <a:ext cx="9221949" cy="4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958ad1ed1_0_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array é a estrutura de dados mais conhecida e utilizada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Consiste em uma sequência de espaços na memória, e cada espaço tem um objeto </a:t>
            </a:r>
            <a:r>
              <a:rPr lang="en-US" sz="2200">
                <a:solidFill>
                  <a:srgbClr val="91A3AD"/>
                </a:solidFill>
              </a:rPr>
              <a:t>atribuído</a:t>
            </a:r>
            <a:r>
              <a:rPr lang="en-US" sz="2200">
                <a:solidFill>
                  <a:srgbClr val="91A3AD"/>
                </a:solidFill>
              </a:rPr>
              <a:t>, com um index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5" name="Google Shape;75;g1e958ad1ed1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958ad1ed1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95801b286_0_2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Geralmente é usada utilizando valores únicos, que podem ser comparados, e devolvem uma ordenação entre 2 objetos.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Objetos menores ficam a esquerda, e maiores ficam a direita do nó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9" name="Google Shape;379;g1e95801b28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95801b286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95801b286_0_26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6" name="Google Shape;386;g1e95801b286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e95801b286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1e95801b286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95801b286_0_43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4" name="Google Shape;394;g1e95801b286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e95801b286_0_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e95801b286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e95801b286_0_43"/>
          <p:cNvSpPr/>
          <p:nvPr/>
        </p:nvSpPr>
        <p:spPr>
          <a:xfrm>
            <a:off x="3947700" y="0"/>
            <a:ext cx="1248600" cy="939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e95801b286_0_43"/>
          <p:cNvSpPr/>
          <p:nvPr/>
        </p:nvSpPr>
        <p:spPr>
          <a:xfrm>
            <a:off x="1720425" y="939000"/>
            <a:ext cx="2432700" cy="3813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e95801b286_0_43"/>
          <p:cNvSpPr/>
          <p:nvPr/>
        </p:nvSpPr>
        <p:spPr>
          <a:xfrm>
            <a:off x="4700675" y="987750"/>
            <a:ext cx="2387100" cy="3039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95801b286_0_53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5" name="Google Shape;405;g1e95801b286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e95801b286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e95801b286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e95801b286_0_53"/>
          <p:cNvSpPr/>
          <p:nvPr/>
        </p:nvSpPr>
        <p:spPr>
          <a:xfrm>
            <a:off x="2357700" y="1557975"/>
            <a:ext cx="1248600" cy="939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e95801b286_0_53"/>
          <p:cNvSpPr/>
          <p:nvPr/>
        </p:nvSpPr>
        <p:spPr>
          <a:xfrm>
            <a:off x="1720425" y="2355650"/>
            <a:ext cx="874800" cy="8928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e95801b286_0_53"/>
          <p:cNvSpPr/>
          <p:nvPr/>
        </p:nvSpPr>
        <p:spPr>
          <a:xfrm>
            <a:off x="2055250" y="3300475"/>
            <a:ext cx="2387100" cy="1525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e95801b286_0_53"/>
          <p:cNvSpPr/>
          <p:nvPr/>
        </p:nvSpPr>
        <p:spPr>
          <a:xfrm>
            <a:off x="3257700" y="2571750"/>
            <a:ext cx="963900" cy="939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5801b286_0_64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7" name="Google Shape;417;g1e95801b286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e95801b286_0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1e95801b286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e95801b286_0_64"/>
          <p:cNvSpPr/>
          <p:nvPr/>
        </p:nvSpPr>
        <p:spPr>
          <a:xfrm>
            <a:off x="3008650" y="794025"/>
            <a:ext cx="1248600" cy="939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e95801b286_0_64"/>
          <p:cNvSpPr/>
          <p:nvPr/>
        </p:nvSpPr>
        <p:spPr>
          <a:xfrm>
            <a:off x="1720425" y="1807700"/>
            <a:ext cx="2432700" cy="2945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95801b286_0_74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7" name="Google Shape;427;g1e95801b286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e95801b286_0_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1e95801b286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e95801b286_0_74"/>
          <p:cNvSpPr/>
          <p:nvPr/>
        </p:nvSpPr>
        <p:spPr>
          <a:xfrm>
            <a:off x="4694700" y="746975"/>
            <a:ext cx="1248600" cy="939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e95801b286_0_74"/>
          <p:cNvSpPr/>
          <p:nvPr/>
        </p:nvSpPr>
        <p:spPr>
          <a:xfrm>
            <a:off x="4743350" y="1736100"/>
            <a:ext cx="2387100" cy="2219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95801b286_0_3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fazemos a inserção de um novo dado, ou nó, na nossa árvore?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7" name="Google Shape;437;g1e95801b286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e95801b286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e95801b286_0_8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fazemos a inserção de um novo dado, ou nó, na nossa árvore?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4" name="Google Shape;444;g1e95801b286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e95801b286_0_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1e95801b286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95801b286_0_91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para deletar, como fazemos??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2" name="Google Shape;452;g1e95801b286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e95801b286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95801b286_0_97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para deletar, como fazemos??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9" name="Google Shape;459;g1e95801b286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e95801b286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1e95801b286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071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958ad1ed1_0_1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2" name="Google Shape;82;g1e958ad1ed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e958ad1ed1_0_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1e958ad1ed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50" y="1954471"/>
            <a:ext cx="7081325" cy="1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95801b286_0_104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para deletar, como fazemos??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7" name="Google Shape;467;g1e95801b286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95801b286_0_1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1e95801b286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3796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95801b286_0_11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para deletar, como fazemos??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5" name="Google Shape;475;g1e95801b286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e95801b286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e95801b286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6496"/>
            <a:ext cx="9144000" cy="45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95801b286_0_12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Mas como fazemos para achar o sucessor?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vem de 2 características da </a:t>
            </a:r>
            <a:r>
              <a:rPr lang="en-US" sz="2200">
                <a:solidFill>
                  <a:srgbClr val="91A3AD"/>
                </a:solidFill>
              </a:rPr>
              <a:t>Árvore</a:t>
            </a:r>
            <a:r>
              <a:rPr lang="en-US" sz="2200">
                <a:solidFill>
                  <a:srgbClr val="91A3AD"/>
                </a:solidFill>
              </a:rPr>
              <a:t> Binária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3" name="Google Shape;483;g1e95801b286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e95801b286_0_1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95801b286_0_12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Para acharmos o menor elemento, basta irmos desde a raíz, sempre escolhendo o lado esquerdo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Para acharmos o maior elemento, basta irmos desde a raíz, sempre escolhendo o lado direito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0" name="Google Shape;490;g1e95801b286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e95801b286_0_1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95801b286_0_13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toda sub-árvore de uma árvore binária, também é uma árvore binária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7" name="Google Shape;497;g1e95801b286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e95801b286_0_1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95801b286_0_138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4" name="Google Shape;504;g1e95801b28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e95801b286_0_1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g1e95801b286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e95801b286_0_138"/>
          <p:cNvSpPr/>
          <p:nvPr/>
        </p:nvSpPr>
        <p:spPr>
          <a:xfrm>
            <a:off x="1634825" y="922075"/>
            <a:ext cx="2582400" cy="37668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95801b286_0_147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3" name="Google Shape;513;g1e95801b286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e95801b286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1e95801b286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e95801b286_0_147"/>
          <p:cNvSpPr/>
          <p:nvPr/>
        </p:nvSpPr>
        <p:spPr>
          <a:xfrm>
            <a:off x="4452025" y="922075"/>
            <a:ext cx="2582400" cy="2397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95801b286_0_155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2" name="Google Shape;522;g1e95801b286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e95801b286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g1e95801b286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95801b286_0_155"/>
          <p:cNvSpPr/>
          <p:nvPr/>
        </p:nvSpPr>
        <p:spPr>
          <a:xfrm>
            <a:off x="4953550" y="1743675"/>
            <a:ext cx="2080800" cy="1575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95801b286_0_163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1" name="Google Shape;531;g1e95801b286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e95801b286_0_1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g1e95801b286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00" y="-5"/>
            <a:ext cx="6237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e95801b286_0_163"/>
          <p:cNvSpPr/>
          <p:nvPr/>
        </p:nvSpPr>
        <p:spPr>
          <a:xfrm>
            <a:off x="1944275" y="3194950"/>
            <a:ext cx="2080800" cy="1575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95801b286_0_171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0" name="Google Shape;540;g1e95801b286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e95801b286_0_1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1e95801b286_0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e95801b286_0_171"/>
          <p:cNvSpPr/>
          <p:nvPr/>
        </p:nvSpPr>
        <p:spPr>
          <a:xfrm>
            <a:off x="-40550" y="3109575"/>
            <a:ext cx="8686200" cy="9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e95801b286_0_171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e95801b286_0_171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g1e95801b286_0_171"/>
          <p:cNvCxnSpPr/>
          <p:nvPr/>
        </p:nvCxnSpPr>
        <p:spPr>
          <a:xfrm flipH="1" rot="10800000">
            <a:off x="-40550" y="3045550"/>
            <a:ext cx="14085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958ad1ed1_0_19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90" name="Google Shape;90;g1e958ad1ed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e958ad1ed1_0_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e95801b286_0_18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2" name="Google Shape;552;g1e95801b286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e95801b286_0_1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1e95801b286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e95801b286_0_182"/>
          <p:cNvSpPr/>
          <p:nvPr/>
        </p:nvSpPr>
        <p:spPr>
          <a:xfrm>
            <a:off x="-40550" y="3109575"/>
            <a:ext cx="8686200" cy="9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e95801b286_0_182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e95801b286_0_182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g1e95801b286_0_182"/>
          <p:cNvCxnSpPr/>
          <p:nvPr/>
        </p:nvCxnSpPr>
        <p:spPr>
          <a:xfrm flipH="1" rot="10800000">
            <a:off x="-40550" y="3045550"/>
            <a:ext cx="14085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g1e95801b286_0_182"/>
          <p:cNvCxnSpPr/>
          <p:nvPr/>
        </p:nvCxnSpPr>
        <p:spPr>
          <a:xfrm flipH="1" rot="10800000">
            <a:off x="4572400" y="626200"/>
            <a:ext cx="14085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g1e95801b286_0_182"/>
          <p:cNvCxnSpPr/>
          <p:nvPr/>
        </p:nvCxnSpPr>
        <p:spPr>
          <a:xfrm flipH="1" rot="10800000">
            <a:off x="4404675" y="3045550"/>
            <a:ext cx="42519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95801b286_0_19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pior caso de uma árvore binária é quando nossa entrada de dados já está ordenada, ironicamente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6" name="Google Shape;566;g1e95801b286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e95801b286_0_1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e95801b286_0_201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pior caso de uma árvore binária é quando nossa entrada de dados já está ordenada, ironicamente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3" name="Google Shape;573;g1e95801b286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95801b286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g1e95801b286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"/>
            <a:ext cx="80744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95801b286_0_20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o nosso melhor caso?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melhor caso, e o que chamamos de árvore binária balanceada, quando a altura máxima da árvore é log(n) + 1, sendo n o número de nós que temos 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1" name="Google Shape;581;g1e95801b286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e95801b286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95801b286_0_21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o nosso melhor caso?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melhor caso, e o que chamamos de árvore binária balanceada, quando a altura máxima da árvore é log(n) + 1, sendo n o número de nós que temos 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8" name="Google Shape;588;g1e95801b286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e95801b286_0_2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g1e95801b286_0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1850"/>
            <a:ext cx="9144000" cy="39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95801b286_0_22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Mas para termos uma árvore perfeitamente balanceada, nossa inserção de dados começa a ser afetada, porque a cada novo dado, vamos precisar rebalancear a árvore toda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6" name="Google Shape;596;g1e95801b286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e95801b286_0_2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95801b286_0_227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é ai que entra o meio termo…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Existem árvores que a cada inserção fazem seu próprio balanceamento, não garantindo que a estrutura seja 100% balanceada, mas que tenhamos um caso muito bom, sem afetar o tempo de inserção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3" name="Google Shape;603;g1e95801b286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e95801b286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95801b286_0_23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0" name="Google Shape;610;g1e95801b286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e95801b286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1e95801b286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1e95801b286_0_233"/>
          <p:cNvSpPr/>
          <p:nvPr/>
        </p:nvSpPr>
        <p:spPr>
          <a:xfrm>
            <a:off x="-40550" y="3109575"/>
            <a:ext cx="8686200" cy="9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e95801b286_0_233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1e95801b286_0_233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g1e95801b286_0_233"/>
          <p:cNvCxnSpPr/>
          <p:nvPr/>
        </p:nvCxnSpPr>
        <p:spPr>
          <a:xfrm flipH="1" rot="10800000">
            <a:off x="-19200" y="4315425"/>
            <a:ext cx="8515500" cy="7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95801b286_0_24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diferença dessas árvores binárias acontece no momento de inserção e de deleção de dados, em que ela efetua um número limitado de rotações (esse é o nome dado às mudanças de posição dos nós) que sempre garante que o tamanho dela irá ser bom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2" name="Google Shape;622;g1e95801b286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e95801b286_0_2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95801b286_0_25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Os algoritmos de balanceamento são complicados, não é algo que vale a pena entrarmos em detalhes, basta sabermos que conseguimos ter uma complexidade de O(logN) para suas operações mesmo no pior dos casos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9" name="Google Shape;629;g1e95801b286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1e95801b286_0_2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958ad1ed1_0_3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97" name="Google Shape;97;g1e958ad1ed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e958ad1ed1_0_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1e958ad1ed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e958ad1ed1_0_32"/>
          <p:cNvSpPr/>
          <p:nvPr/>
        </p:nvSpPr>
        <p:spPr>
          <a:xfrm>
            <a:off x="-40550" y="3045550"/>
            <a:ext cx="8686200" cy="10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e958ad1ed1_0_32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e958ad1ed1_0_32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95801b286_0_25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Binary Search Tree (Árvore binária)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Os algoritmos de balanceamento são complicados, não é algo que vale a pena entrarmos em detalhes, basta sabermos que conseguimos ter uma complexidade de O(logN) para suas operações mesmo no pior dos casos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6" name="Google Shape;636;g1e95801b286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1e95801b286_0_2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95801b286_0_26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Métodos de Monte Carlo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essa aula fugiu um pouco do tradicional, fica aqui um slide para lembrar o professor de explicar métodos de Monte Carlo, caso sobre tempo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3" name="Google Shape;643;g1e95801b286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e95801b286_0_2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e95801b286_0_26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Métodos de Monte Carlo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Métodos de Monte Carlo são operações de computador onde, ao invés de calcularmos algo extremamente difícil, nós simulamos os resultados para obter uma resposta aproximada e satisfatória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0" name="Google Shape;650;g1e95801b286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1e95801b286_0_2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95801b286_0_27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Métodos de Monte Carlo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Métodos de Monte Carlo são operações de computador onde, ao invés de calcularmos algo extremamente difícil, nós simulamos os resultados para obter uma resposta aproximada e satisfatória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7" name="Google Shape;657;g1e95801b28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e95801b286_0_2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g1e95801b286_0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958ad1ed1_0_4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Array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quais são as vantagens e desvantagens de um Array?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08" name="Google Shape;108;g1e958ad1ed1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e958ad1ed1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1e958ad1ed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375" y="0"/>
            <a:ext cx="9144000" cy="46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958ad1ed1_0_42"/>
          <p:cNvSpPr/>
          <p:nvPr/>
        </p:nvSpPr>
        <p:spPr>
          <a:xfrm>
            <a:off x="-40550" y="3045550"/>
            <a:ext cx="8686200" cy="10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e958ad1ed1_0_42"/>
          <p:cNvSpPr/>
          <p:nvPr/>
        </p:nvSpPr>
        <p:spPr>
          <a:xfrm>
            <a:off x="-19200" y="4368775"/>
            <a:ext cx="85902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e958ad1ed1_0_42"/>
          <p:cNvSpPr/>
          <p:nvPr/>
        </p:nvSpPr>
        <p:spPr>
          <a:xfrm>
            <a:off x="-51225" y="2245200"/>
            <a:ext cx="88143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g1e958ad1ed1_0_42"/>
          <p:cNvCxnSpPr/>
          <p:nvPr/>
        </p:nvCxnSpPr>
        <p:spPr>
          <a:xfrm>
            <a:off x="-51225" y="1220775"/>
            <a:ext cx="1152600" cy="10800"/>
          </a:xfrm>
          <a:prstGeom prst="straightConnector1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958ad1ed1_0_5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Disclaimer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Acesso: Sabemos onde está o item que estamos buscando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Busca: Não sabemos onde ele está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0" name="Google Shape;120;g1e958ad1ed1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958ad1ed1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Estrutura de Dados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